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301" r:id="rId3"/>
    <p:sldId id="302" r:id="rId4"/>
    <p:sldId id="273" r:id="rId5"/>
    <p:sldId id="304" r:id="rId6"/>
    <p:sldId id="300" r:id="rId7"/>
    <p:sldId id="305" r:id="rId8"/>
    <p:sldId id="280" r:id="rId9"/>
    <p:sldId id="307" r:id="rId10"/>
    <p:sldId id="308" r:id="rId11"/>
    <p:sldId id="310" r:id="rId12"/>
    <p:sldId id="311" r:id="rId13"/>
    <p:sldId id="314" r:id="rId14"/>
    <p:sldId id="315" r:id="rId15"/>
    <p:sldId id="312" r:id="rId16"/>
    <p:sldId id="31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CFF8C-64E7-4817-A1F2-2D7FBEA385F3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1AC54-B380-4C8A-8E79-BCD169C4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6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1AC54-B380-4C8A-8E79-BCD169C4F5B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5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images.google.ru/imgres?imgurl=http://eyemicrosurgery.nsc.ru/images/stories/Child/Frenel-3.jpg&amp;imgrefurl=http://www.eyemicrosurgery.nsc.ru/index.php?option=com_content&amp;task=view&amp;id=83&amp;Itemid=9&amp;usg=__4H11Zk2MxIroJh1BX6WVyItg1U4=&amp;h=179&amp;w=270&amp;sz=17&amp;hl=ru&amp;start=74&amp;um=1&amp;tbnid=AnGSSN1VXnkSFM:&amp;tbnh=75&amp;tbnw=113&amp;prev=/images?q=%D0%BF%D1%80%D0%B8%D0%BC%D0%B5%D0%BD%D0%B5%D0%BD%D0%B8%D0%B5+%D0%BF%D1%80%D0%B8%D0%B7%D0%BC&amp;start=60&amp;ndsp=20&amp;um=1&amp;hl=ru&amp;lr=&amp;newwindow=1&amp;sa=N" TargetMode="External"/><Relationship Id="rId7" Type="http://schemas.openxmlformats.org/officeDocument/2006/relationships/hyperlink" Target="http://images.google.ru/imgres?imgurl=http://www.topcom.net.ua/uploads/th_dsilver%207x50.jpg&amp;imgrefurl=http://www.topcom.net.ua/lang-ru/catalog.php?id=40&amp;order_product_id=95&amp;usg=__BhJzSDs2S9VA4dM_lXUOvde-wws=&amp;h=120&amp;w=137&amp;sz=12&amp;hl=ru&amp;start=16&amp;um=1&amp;tbnid=JZ5vcaU-W7O1YM:&amp;tbnh=81&amp;tbnw=93&amp;prev=/images?q=%D0%BF%D1%80%D0%B8%D0%BC%D0%B5%D0%BD%D0%B5%D0%BD%D0%B8%D0%B5+%D0%BF%D1%80%D0%B8%D0%B7%D0%BC&amp;um=1&amp;hl=ru&amp;lr=&amp;newwindow=1&amp;sa=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openxmlformats.org/officeDocument/2006/relationships/hyperlink" Target="http://images.google.ru/imgres?imgurl=http://rus.625-net.ru/625/2002/01/prizma_02.jpg&amp;imgrefurl=http://rus.625-net.ru/625/2002/01/misnik.htm&amp;usg=__xP9kNuP0gaC8DZn5Xro98uhJi_k=&amp;h=186&amp;w=250&amp;sz=4&amp;hl=ru&amp;start=62&amp;um=1&amp;tbnid=EQWP1Qro5ERxfM:&amp;tbnh=83&amp;tbnw=111&amp;prev=/images?q=%D0%BF%D1%80%D0%B8%D0%BC%D0%B5%D0%BD%D0%B5%D0%BD%D0%B8%D0%B5+%D0%BF%D1%80%D0%B8%D0%B7%D0%BC&amp;start=60&amp;ndsp=20&amp;um=1&amp;hl=ru&amp;lr=&amp;newwindow=1&amp;sa=N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://images.google.ru/imgres?imgurl=http://www.helpix.ru/sovetnik/200710/04/nokia-7500.jpg&amp;imgrefurl=http://www.helpix.ru/sovetnik/200710/04/index.html&amp;usg=__XdGKY21MoVqi4dIrmwVYPHfiLM0=&amp;h=480&amp;w=500&amp;sz=45&amp;hl=ru&amp;start=94&amp;um=1&amp;tbnid=x7qJu4LjOCv1yM:&amp;tbnh=125&amp;tbnw=130&amp;prev=/images?q=%D0%BF%D1%80%D0%B8%D0%BC%D0%B5%D0%BD%D0%B5%D0%BD%D0%B8%D0%B5+%D0%BF%D1%80%D0%B8%D0%B7%D0%BC&amp;start=80&amp;ndsp=20&amp;um=1&amp;hl=ru&amp;lr=&amp;newwindow=1&amp;sa=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66" y="2030417"/>
            <a:ext cx="8458200" cy="147002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Понятие многогранника. Призма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932" y="3962416"/>
            <a:ext cx="6445292" cy="17526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Урок по математике</a:t>
            </a:r>
          </a:p>
        </p:txBody>
      </p:sp>
      <p:pic>
        <p:nvPicPr>
          <p:cNvPr id="4" name="Рисунок 3" descr="http://bgconv.com/pars_docs/refs/101/100659/100659_html_m42dea791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7"/>
          <a:stretch/>
        </p:blipFill>
        <p:spPr bwMode="auto">
          <a:xfrm>
            <a:off x="5652120" y="4293096"/>
            <a:ext cx="1665605" cy="2065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99592" y="548680"/>
            <a:ext cx="7704411" cy="55643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Призмы вокруг нас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8440" name="Picture 8" descr="https://fs00.infourok.ru/images/doc/167/192676/img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3"/>
          <a:stretch/>
        </p:blipFill>
        <p:spPr bwMode="auto">
          <a:xfrm>
            <a:off x="0" y="1202499"/>
            <a:ext cx="9144000" cy="54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6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99592" y="548680"/>
            <a:ext cx="7704411" cy="5170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Дисперсия света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1268760"/>
            <a:ext cx="7879575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60-х годах ХVII столетия Исаак Ньютон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проводил эксперименты со светом. Чтобы разложить свет на составляющие и получить спектр, он использовал трехгранную стеклянную призму. Ученый обнаружил, что, собрав раздробленный луч с помощью второй призмы, можно опять получить белый свет. Так он доказал, что белый свет является смесью разных цветов. Проходя через призму, световые лучи преломляются. Но лучи разного цвета преломляются в разной степени - красный в наименьшей, фиолетовый в наибольшей. Именно поэтому, проходя через призму, белый цвет дробится на составные цвета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24" y="3933056"/>
            <a:ext cx="74580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81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99592" y="548680"/>
            <a:ext cx="7704411" cy="5170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Применение призм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6" descr="Frenel-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8540"/>
            <a:ext cx="259238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rizma_0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2" y="3573463"/>
            <a:ext cx="2341995" cy="18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_dsilver%25207x5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7" y="1399978"/>
            <a:ext cx="165735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nokia-750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49" y="3655781"/>
            <a:ext cx="2154819" cy="20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99978"/>
            <a:ext cx="2808311" cy="434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4635" y="1399979"/>
            <a:ext cx="210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Arial"/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79184" y="1190514"/>
            <a:ext cx="44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808" y="3429000"/>
            <a:ext cx="235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Arial"/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79479" y="316739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5078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99592" y="548680"/>
            <a:ext cx="7704411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Задача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229 (б)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1"/>
          <a:stretch/>
        </p:blipFill>
        <p:spPr bwMode="auto">
          <a:xfrm>
            <a:off x="102892" y="1484784"/>
            <a:ext cx="8719049" cy="363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43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99592" y="548680"/>
            <a:ext cx="7704411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Задача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229 (а)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0"/>
          <a:stretch/>
        </p:blipFill>
        <p:spPr bwMode="auto">
          <a:xfrm>
            <a:off x="452589" y="1484784"/>
            <a:ext cx="829731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59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99592" y="548680"/>
            <a:ext cx="7704411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Задача 1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05544"/>
            <a:ext cx="6683772" cy="508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2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99592" y="548680"/>
            <a:ext cx="7704411" cy="55643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556792"/>
            <a:ext cx="79208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just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Приведите примеры многогранников.</a:t>
            </a:r>
          </a:p>
          <a:p>
            <a:pPr marL="609600" lvl="0" indent="-609600" algn="just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Дайте определение многогранника.</a:t>
            </a:r>
          </a:p>
          <a:p>
            <a:pPr marL="609600" lvl="0" indent="-609600" algn="just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Какие многогранники называют выпуклыми (невыпуклыми)?</a:t>
            </a:r>
          </a:p>
          <a:p>
            <a:pPr marL="609600" lvl="0" indent="-609600" algn="just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Какой многогранник называют призмой?</a:t>
            </a:r>
          </a:p>
          <a:p>
            <a:pPr marL="609600" lvl="0" indent="-609600" algn="just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Назовите виды призм.</a:t>
            </a:r>
          </a:p>
          <a:p>
            <a:pPr marL="609600" lvl="0" indent="-609600" algn="just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Чем они отличаются друг от друга?</a:t>
            </a:r>
          </a:p>
          <a:p>
            <a:pPr marL="609600" lvl="0" indent="-609600" algn="just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Какое физическое явление было открыто И. Ньютоном с помощью треугольной призмы?</a:t>
            </a:r>
          </a:p>
          <a:p>
            <a:pPr marL="609600" lvl="0" indent="-609600" algn="just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Где применяются призмы?</a:t>
            </a:r>
          </a:p>
        </p:txBody>
      </p:sp>
    </p:spTree>
    <p:extLst>
      <p:ext uri="{BB962C8B-B14F-4D97-AF65-F5344CB8AC3E}">
        <p14:creationId xmlns:p14="http://schemas.microsoft.com/office/powerpoint/2010/main" val="210238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99592" y="548680"/>
            <a:ext cx="7704411" cy="253851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1168" lvl="0" algn="just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Clr>
                <a:srgbClr val="A04DA3"/>
              </a:buClr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Поверхность, составленную из многоугольников и ограничивающую некоторое геометрическое тело, будем называть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многогранной поверхностью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или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многогранником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65" y="3239687"/>
            <a:ext cx="5976664" cy="224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8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99592" y="548680"/>
            <a:ext cx="7704411" cy="201593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9728" lvl="0" algn="just">
              <a:spcBef>
                <a:spcPts val="300"/>
              </a:spcBef>
              <a:buClr>
                <a:srgbClr val="A04DA3"/>
              </a:buClr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Многогранники бывают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выпуклые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невыпуклые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lvl="0" algn="just">
              <a:spcBef>
                <a:spcPts val="300"/>
              </a:spcBef>
              <a:buClr>
                <a:srgbClr val="A04DA3"/>
              </a:buClr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algn="just">
              <a:spcBef>
                <a:spcPts val="300"/>
              </a:spcBef>
              <a:buClr>
                <a:srgbClr val="A04DA3"/>
              </a:buClr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Многогранник называется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выпуклым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если он расположен по одну сторону от плоскости каждой его грани</a:t>
            </a:r>
          </a:p>
        </p:txBody>
      </p:sp>
      <p:pic>
        <p:nvPicPr>
          <p:cNvPr id="12290" name="Picture 2" descr="https://100urokov.ru/images/geometry/11klass/1urok/3-nevypuklyj-mnogogran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87767"/>
            <a:ext cx="5571445" cy="37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7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99592" y="548680"/>
            <a:ext cx="7704411" cy="221599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Призмой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называется многогранник, у которого две грани (основания) лежат в параллельных плоскостях, а ребра, не лежащие в этих гранях, параллельны между собой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«Призма» переводится с древнегреческого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π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</a:rPr>
              <a:t>ρίσμ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α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– «обрезок»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3" y="2996952"/>
            <a:ext cx="7488387" cy="34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42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99592" y="548680"/>
            <a:ext cx="7704411" cy="4901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Элементы призмы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8" r="16301" b="12001"/>
          <a:stretch/>
        </p:blipFill>
        <p:spPr bwMode="auto">
          <a:xfrm>
            <a:off x="1619672" y="1700809"/>
            <a:ext cx="677858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16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99592" y="548680"/>
            <a:ext cx="7704411" cy="13396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Прямой призмой 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называется призма, у которой боковые ребра перпендикулярны плоскостям оснований, в противном случае наклонной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22" y="2060848"/>
            <a:ext cx="3451225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b="2088"/>
          <a:stretch/>
        </p:blipFill>
        <p:spPr bwMode="auto">
          <a:xfrm>
            <a:off x="5256242" y="2009592"/>
            <a:ext cx="3347761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0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99592" y="548680"/>
            <a:ext cx="7704411" cy="9417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Правильной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называется прямая призма, в основании которой лежит правильный многоугольник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460625"/>
            <a:ext cx="9047163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70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6413" y="836712"/>
            <a:ext cx="7932738" cy="52565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717032"/>
            <a:ext cx="1257300" cy="159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3" y="1189926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300"/>
              </a:spcBef>
              <a:buClr>
                <a:srgbClr val="A04DA3"/>
              </a:buClr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Площадью полной поверхности призмы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называется сумма площадей всех ее граней, а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площадью боковой поверхности призмы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сумма площадей ее граней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21013" y="4206528"/>
            <a:ext cx="4175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ctr">
              <a:spcBef>
                <a:spcPts val="300"/>
              </a:spcBef>
              <a:buClr>
                <a:srgbClr val="A04DA3"/>
              </a:buClr>
            </a:pPr>
            <a:r>
              <a:rPr lang="de-DE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бок</a:t>
            </a:r>
            <a:r>
              <a:rPr lang="de-DE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9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00074" y="651936"/>
            <a:ext cx="8076381" cy="205698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1908175" y="645585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0000"/>
                </a:solidFill>
                <a:cs typeface="Arial" charset="0"/>
              </a:rPr>
              <a:t>Теорема</a:t>
            </a: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1895475" y="1200155"/>
            <a:ext cx="6553200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Площадь боковой поверхности прямой призмы равна произведению периметра основания на высоту призмы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637122"/>
            <a:ext cx="1257300" cy="192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899592" y="2868560"/>
            <a:ext cx="1478519" cy="3091513"/>
            <a:chOff x="505665" y="2008500"/>
            <a:chExt cx="1572518" cy="2737869"/>
          </a:xfrm>
          <a:solidFill>
            <a:srgbClr val="FFC000">
              <a:alpha val="50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505665" y="2012707"/>
              <a:ext cx="1226092" cy="2731544"/>
            </a:xfrm>
            <a:custGeom>
              <a:avLst/>
              <a:gdLst>
                <a:gd name="connsiteX0" fmla="*/ 0 w 1224136"/>
                <a:gd name="connsiteY0" fmla="*/ 0 h 2376264"/>
                <a:gd name="connsiteX1" fmla="*/ 1224136 w 1224136"/>
                <a:gd name="connsiteY1" fmla="*/ 0 h 2376264"/>
                <a:gd name="connsiteX2" fmla="*/ 1224136 w 1224136"/>
                <a:gd name="connsiteY2" fmla="*/ 2376264 h 2376264"/>
                <a:gd name="connsiteX3" fmla="*/ 0 w 1224136"/>
                <a:gd name="connsiteY3" fmla="*/ 2376264 h 2376264"/>
                <a:gd name="connsiteX4" fmla="*/ 0 w 1224136"/>
                <a:gd name="connsiteY4" fmla="*/ 0 h 2376264"/>
                <a:gd name="connsiteX0" fmla="*/ 0 w 1224136"/>
                <a:gd name="connsiteY0" fmla="*/ 0 h 2685023"/>
                <a:gd name="connsiteX1" fmla="*/ 1224136 w 1224136"/>
                <a:gd name="connsiteY1" fmla="*/ 308759 h 2685023"/>
                <a:gd name="connsiteX2" fmla="*/ 1224136 w 1224136"/>
                <a:gd name="connsiteY2" fmla="*/ 2685023 h 2685023"/>
                <a:gd name="connsiteX3" fmla="*/ 0 w 1224136"/>
                <a:gd name="connsiteY3" fmla="*/ 2685023 h 2685023"/>
                <a:gd name="connsiteX4" fmla="*/ 0 w 1224136"/>
                <a:gd name="connsiteY4" fmla="*/ 0 h 2685023"/>
                <a:gd name="connsiteX0" fmla="*/ 11875 w 1236011"/>
                <a:gd name="connsiteY0" fmla="*/ 0 h 2685023"/>
                <a:gd name="connsiteX1" fmla="*/ 1236011 w 1236011"/>
                <a:gd name="connsiteY1" fmla="*/ 308759 h 2685023"/>
                <a:gd name="connsiteX2" fmla="*/ 1236011 w 1236011"/>
                <a:gd name="connsiteY2" fmla="*/ 2685023 h 2685023"/>
                <a:gd name="connsiteX3" fmla="*/ 0 w 1236011"/>
                <a:gd name="connsiteY3" fmla="*/ 2138758 h 2685023"/>
                <a:gd name="connsiteX4" fmla="*/ 11875 w 1236011"/>
                <a:gd name="connsiteY4" fmla="*/ 0 h 2685023"/>
                <a:gd name="connsiteX0" fmla="*/ 1143 w 1225279"/>
                <a:gd name="connsiteY0" fmla="*/ 0 h 2685023"/>
                <a:gd name="connsiteX1" fmla="*/ 1225279 w 1225279"/>
                <a:gd name="connsiteY1" fmla="*/ 308759 h 2685023"/>
                <a:gd name="connsiteX2" fmla="*/ 1225279 w 1225279"/>
                <a:gd name="connsiteY2" fmla="*/ 2685023 h 2685023"/>
                <a:gd name="connsiteX3" fmla="*/ 1143 w 1225279"/>
                <a:gd name="connsiteY3" fmla="*/ 2281262 h 2685023"/>
                <a:gd name="connsiteX4" fmla="*/ 1143 w 1225279"/>
                <a:gd name="connsiteY4" fmla="*/ 0 h 2685023"/>
                <a:gd name="connsiteX0" fmla="*/ 1143 w 1225279"/>
                <a:gd name="connsiteY0" fmla="*/ 0 h 2685023"/>
                <a:gd name="connsiteX1" fmla="*/ 1225279 w 1225279"/>
                <a:gd name="connsiteY1" fmla="*/ 308759 h 2685023"/>
                <a:gd name="connsiteX2" fmla="*/ 1225279 w 1225279"/>
                <a:gd name="connsiteY2" fmla="*/ 2685023 h 2685023"/>
                <a:gd name="connsiteX3" fmla="*/ 1143 w 1225279"/>
                <a:gd name="connsiteY3" fmla="*/ 2328763 h 2685023"/>
                <a:gd name="connsiteX4" fmla="*/ 1143 w 1225279"/>
                <a:gd name="connsiteY4" fmla="*/ 0 h 2685023"/>
                <a:gd name="connsiteX0" fmla="*/ 1143 w 1225279"/>
                <a:gd name="connsiteY0" fmla="*/ 0 h 2685023"/>
                <a:gd name="connsiteX1" fmla="*/ 1225279 w 1225279"/>
                <a:gd name="connsiteY1" fmla="*/ 308759 h 2685023"/>
                <a:gd name="connsiteX2" fmla="*/ 1225279 w 1225279"/>
                <a:gd name="connsiteY2" fmla="*/ 2685023 h 2685023"/>
                <a:gd name="connsiteX3" fmla="*/ 1143 w 1225279"/>
                <a:gd name="connsiteY3" fmla="*/ 2269386 h 2685023"/>
                <a:gd name="connsiteX4" fmla="*/ 1143 w 1225279"/>
                <a:gd name="connsiteY4" fmla="*/ 0 h 2685023"/>
                <a:gd name="connsiteX0" fmla="*/ 527 w 1224663"/>
                <a:gd name="connsiteY0" fmla="*/ 0 h 2685023"/>
                <a:gd name="connsiteX1" fmla="*/ 1224663 w 1224663"/>
                <a:gd name="connsiteY1" fmla="*/ 308759 h 2685023"/>
                <a:gd name="connsiteX2" fmla="*/ 1224663 w 1224663"/>
                <a:gd name="connsiteY2" fmla="*/ 2685023 h 2685023"/>
                <a:gd name="connsiteX3" fmla="*/ 12402 w 1224663"/>
                <a:gd name="connsiteY3" fmla="*/ 2340638 h 2685023"/>
                <a:gd name="connsiteX4" fmla="*/ 527 w 1224663"/>
                <a:gd name="connsiteY4" fmla="*/ 0 h 2685023"/>
                <a:gd name="connsiteX0" fmla="*/ 392 w 1232127"/>
                <a:gd name="connsiteY0" fmla="*/ 0 h 2740749"/>
                <a:gd name="connsiteX1" fmla="*/ 1232127 w 1232127"/>
                <a:gd name="connsiteY1" fmla="*/ 364485 h 2740749"/>
                <a:gd name="connsiteX2" fmla="*/ 1232127 w 1232127"/>
                <a:gd name="connsiteY2" fmla="*/ 2740749 h 2740749"/>
                <a:gd name="connsiteX3" fmla="*/ 19866 w 1232127"/>
                <a:gd name="connsiteY3" fmla="*/ 2396364 h 2740749"/>
                <a:gd name="connsiteX4" fmla="*/ 392 w 1232127"/>
                <a:gd name="connsiteY4" fmla="*/ 0 h 2740749"/>
                <a:gd name="connsiteX0" fmla="*/ 392 w 1232127"/>
                <a:gd name="connsiteY0" fmla="*/ 0 h 2740749"/>
                <a:gd name="connsiteX1" fmla="*/ 1232127 w 1232127"/>
                <a:gd name="connsiteY1" fmla="*/ 344222 h 2740749"/>
                <a:gd name="connsiteX2" fmla="*/ 1232127 w 1232127"/>
                <a:gd name="connsiteY2" fmla="*/ 2740749 h 2740749"/>
                <a:gd name="connsiteX3" fmla="*/ 19866 w 1232127"/>
                <a:gd name="connsiteY3" fmla="*/ 2396364 h 2740749"/>
                <a:gd name="connsiteX4" fmla="*/ 392 w 1232127"/>
                <a:gd name="connsiteY4" fmla="*/ 0 h 2740749"/>
                <a:gd name="connsiteX0" fmla="*/ 392 w 1232127"/>
                <a:gd name="connsiteY0" fmla="*/ 0 h 2740749"/>
                <a:gd name="connsiteX1" fmla="*/ 1227061 w 1232127"/>
                <a:gd name="connsiteY1" fmla="*/ 359419 h 2740749"/>
                <a:gd name="connsiteX2" fmla="*/ 1232127 w 1232127"/>
                <a:gd name="connsiteY2" fmla="*/ 2740749 h 2740749"/>
                <a:gd name="connsiteX3" fmla="*/ 19866 w 1232127"/>
                <a:gd name="connsiteY3" fmla="*/ 2396364 h 2740749"/>
                <a:gd name="connsiteX4" fmla="*/ 392 w 1232127"/>
                <a:gd name="connsiteY4" fmla="*/ 0 h 2740749"/>
                <a:gd name="connsiteX0" fmla="*/ 494 w 1226092"/>
                <a:gd name="connsiteY0" fmla="*/ 0 h 2731544"/>
                <a:gd name="connsiteX1" fmla="*/ 1221026 w 1226092"/>
                <a:gd name="connsiteY1" fmla="*/ 350214 h 2731544"/>
                <a:gd name="connsiteX2" fmla="*/ 1226092 w 1226092"/>
                <a:gd name="connsiteY2" fmla="*/ 2731544 h 2731544"/>
                <a:gd name="connsiteX3" fmla="*/ 13831 w 1226092"/>
                <a:gd name="connsiteY3" fmla="*/ 2387159 h 2731544"/>
                <a:gd name="connsiteX4" fmla="*/ 494 w 1226092"/>
                <a:gd name="connsiteY4" fmla="*/ 0 h 273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092" h="2731544">
                  <a:moveTo>
                    <a:pt x="494" y="0"/>
                  </a:moveTo>
                  <a:lnTo>
                    <a:pt x="1221026" y="350214"/>
                  </a:lnTo>
                  <a:cubicBezTo>
                    <a:pt x="1222715" y="1143991"/>
                    <a:pt x="1224403" y="1937767"/>
                    <a:pt x="1226092" y="2731544"/>
                  </a:cubicBezTo>
                  <a:lnTo>
                    <a:pt x="13831" y="2387159"/>
                  </a:lnTo>
                  <a:cubicBezTo>
                    <a:pt x="17789" y="1674240"/>
                    <a:pt x="-3464" y="712919"/>
                    <a:pt x="494" y="0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733045" y="2008500"/>
              <a:ext cx="345138" cy="2737869"/>
            </a:xfrm>
            <a:custGeom>
              <a:avLst/>
              <a:gdLst>
                <a:gd name="connsiteX0" fmla="*/ 0 w 368135"/>
                <a:gd name="connsiteY0" fmla="*/ 344385 h 2755076"/>
                <a:gd name="connsiteX1" fmla="*/ 368135 w 368135"/>
                <a:gd name="connsiteY1" fmla="*/ 0 h 2755076"/>
                <a:gd name="connsiteX2" fmla="*/ 368135 w 368135"/>
                <a:gd name="connsiteY2" fmla="*/ 2220686 h 2755076"/>
                <a:gd name="connsiteX3" fmla="*/ 23751 w 368135"/>
                <a:gd name="connsiteY3" fmla="*/ 2755076 h 2755076"/>
                <a:gd name="connsiteX4" fmla="*/ 0 w 368135"/>
                <a:gd name="connsiteY4" fmla="*/ 344385 h 2755076"/>
                <a:gd name="connsiteX0" fmla="*/ 2006 w 344384"/>
                <a:gd name="connsiteY0" fmla="*/ 357264 h 2755076"/>
                <a:gd name="connsiteX1" fmla="*/ 344384 w 344384"/>
                <a:gd name="connsiteY1" fmla="*/ 0 h 2755076"/>
                <a:gd name="connsiteX2" fmla="*/ 344384 w 344384"/>
                <a:gd name="connsiteY2" fmla="*/ 2220686 h 2755076"/>
                <a:gd name="connsiteX3" fmla="*/ 0 w 344384"/>
                <a:gd name="connsiteY3" fmla="*/ 2755076 h 2755076"/>
                <a:gd name="connsiteX4" fmla="*/ 2006 w 344384"/>
                <a:gd name="connsiteY4" fmla="*/ 357264 h 2755076"/>
                <a:gd name="connsiteX0" fmla="*/ 7157 w 344384"/>
                <a:gd name="connsiteY0" fmla="*/ 364992 h 2755076"/>
                <a:gd name="connsiteX1" fmla="*/ 344384 w 344384"/>
                <a:gd name="connsiteY1" fmla="*/ 0 h 2755076"/>
                <a:gd name="connsiteX2" fmla="*/ 344384 w 344384"/>
                <a:gd name="connsiteY2" fmla="*/ 2220686 h 2755076"/>
                <a:gd name="connsiteX3" fmla="*/ 0 w 344384"/>
                <a:gd name="connsiteY3" fmla="*/ 2755076 h 2755076"/>
                <a:gd name="connsiteX4" fmla="*/ 7157 w 344384"/>
                <a:gd name="connsiteY4" fmla="*/ 364992 h 2755076"/>
                <a:gd name="connsiteX0" fmla="*/ 68 w 347598"/>
                <a:gd name="connsiteY0" fmla="*/ 372720 h 2755076"/>
                <a:gd name="connsiteX1" fmla="*/ 347598 w 347598"/>
                <a:gd name="connsiteY1" fmla="*/ 0 h 2755076"/>
                <a:gd name="connsiteX2" fmla="*/ 347598 w 347598"/>
                <a:gd name="connsiteY2" fmla="*/ 2220686 h 2755076"/>
                <a:gd name="connsiteX3" fmla="*/ 3214 w 347598"/>
                <a:gd name="connsiteY3" fmla="*/ 2755076 h 2755076"/>
                <a:gd name="connsiteX4" fmla="*/ 68 w 347598"/>
                <a:gd name="connsiteY4" fmla="*/ 372720 h 2755076"/>
                <a:gd name="connsiteX0" fmla="*/ 1920 w 344384"/>
                <a:gd name="connsiteY0" fmla="*/ 354989 h 2755076"/>
                <a:gd name="connsiteX1" fmla="*/ 344384 w 344384"/>
                <a:gd name="connsiteY1" fmla="*/ 0 h 2755076"/>
                <a:gd name="connsiteX2" fmla="*/ 344384 w 344384"/>
                <a:gd name="connsiteY2" fmla="*/ 2220686 h 2755076"/>
                <a:gd name="connsiteX3" fmla="*/ 0 w 344384"/>
                <a:gd name="connsiteY3" fmla="*/ 2755076 h 2755076"/>
                <a:gd name="connsiteX4" fmla="*/ 1920 w 344384"/>
                <a:gd name="connsiteY4" fmla="*/ 354989 h 2755076"/>
                <a:gd name="connsiteX0" fmla="*/ 141 w 345138"/>
                <a:gd name="connsiteY0" fmla="*/ 352456 h 2755076"/>
                <a:gd name="connsiteX1" fmla="*/ 345138 w 345138"/>
                <a:gd name="connsiteY1" fmla="*/ 0 h 2755076"/>
                <a:gd name="connsiteX2" fmla="*/ 345138 w 345138"/>
                <a:gd name="connsiteY2" fmla="*/ 2220686 h 2755076"/>
                <a:gd name="connsiteX3" fmla="*/ 754 w 345138"/>
                <a:gd name="connsiteY3" fmla="*/ 2755076 h 2755076"/>
                <a:gd name="connsiteX4" fmla="*/ 141 w 345138"/>
                <a:gd name="connsiteY4" fmla="*/ 352456 h 2755076"/>
                <a:gd name="connsiteX0" fmla="*/ 141 w 345138"/>
                <a:gd name="connsiteY0" fmla="*/ 352456 h 2737869"/>
                <a:gd name="connsiteX1" fmla="*/ 345138 w 345138"/>
                <a:gd name="connsiteY1" fmla="*/ 0 h 2737869"/>
                <a:gd name="connsiteX2" fmla="*/ 345138 w 345138"/>
                <a:gd name="connsiteY2" fmla="*/ 2220686 h 2737869"/>
                <a:gd name="connsiteX3" fmla="*/ 754 w 345138"/>
                <a:gd name="connsiteY3" fmla="*/ 2737869 h 2737869"/>
                <a:gd name="connsiteX4" fmla="*/ 141 w 345138"/>
                <a:gd name="connsiteY4" fmla="*/ 352456 h 273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138" h="2737869">
                  <a:moveTo>
                    <a:pt x="141" y="352456"/>
                  </a:moveTo>
                  <a:lnTo>
                    <a:pt x="345138" y="0"/>
                  </a:lnTo>
                  <a:lnTo>
                    <a:pt x="345138" y="2220686"/>
                  </a:lnTo>
                  <a:lnTo>
                    <a:pt x="754" y="2737869"/>
                  </a:lnTo>
                  <a:cubicBezTo>
                    <a:pt x="1423" y="1938598"/>
                    <a:pt x="-528" y="1151727"/>
                    <a:pt x="141" y="352456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10490" y="2009658"/>
              <a:ext cx="1565316" cy="353321"/>
            </a:xfrm>
            <a:custGeom>
              <a:avLst/>
              <a:gdLst>
                <a:gd name="connsiteX0" fmla="*/ 1242391 w 1570382"/>
                <a:gd name="connsiteY0" fmla="*/ 347870 h 347870"/>
                <a:gd name="connsiteX1" fmla="*/ 1570382 w 1570382"/>
                <a:gd name="connsiteY1" fmla="*/ 0 h 347870"/>
                <a:gd name="connsiteX2" fmla="*/ 0 w 1570382"/>
                <a:gd name="connsiteY2" fmla="*/ 19879 h 347870"/>
                <a:gd name="connsiteX3" fmla="*/ 1242391 w 1570382"/>
                <a:gd name="connsiteY3" fmla="*/ 347870 h 347870"/>
                <a:gd name="connsiteX0" fmla="*/ 1237325 w 1565316"/>
                <a:gd name="connsiteY0" fmla="*/ 348255 h 348255"/>
                <a:gd name="connsiteX1" fmla="*/ 1565316 w 1565316"/>
                <a:gd name="connsiteY1" fmla="*/ 385 h 348255"/>
                <a:gd name="connsiteX2" fmla="*/ 0 w 1565316"/>
                <a:gd name="connsiteY2" fmla="*/ 0 h 348255"/>
                <a:gd name="connsiteX3" fmla="*/ 1237325 w 1565316"/>
                <a:gd name="connsiteY3" fmla="*/ 348255 h 348255"/>
                <a:gd name="connsiteX0" fmla="*/ 1222127 w 1565316"/>
                <a:gd name="connsiteY0" fmla="*/ 353321 h 353321"/>
                <a:gd name="connsiteX1" fmla="*/ 1565316 w 1565316"/>
                <a:gd name="connsiteY1" fmla="*/ 385 h 353321"/>
                <a:gd name="connsiteX2" fmla="*/ 0 w 1565316"/>
                <a:gd name="connsiteY2" fmla="*/ 0 h 353321"/>
                <a:gd name="connsiteX3" fmla="*/ 1222127 w 1565316"/>
                <a:gd name="connsiteY3" fmla="*/ 353321 h 3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5316" h="353321">
                  <a:moveTo>
                    <a:pt x="1222127" y="353321"/>
                  </a:moveTo>
                  <a:lnTo>
                    <a:pt x="1565316" y="385"/>
                  </a:lnTo>
                  <a:lnTo>
                    <a:pt x="0" y="0"/>
                  </a:lnTo>
                  <a:lnTo>
                    <a:pt x="1222127" y="353321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419477" y="3219451"/>
            <a:ext cx="4542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</a:t>
            </a:r>
            <a:r>
              <a:rPr lang="ru-RU" sz="2000" baseline="-2500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бок.  </a:t>
            </a:r>
            <a:r>
              <a:rPr lang="ru-RU" sz="200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= </a:t>
            </a:r>
            <a:r>
              <a:rPr lang="en-US" sz="200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</a:t>
            </a:r>
            <a:r>
              <a:rPr lang="en-US" sz="2000" baseline="-2500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</a:t>
            </a:r>
            <a:r>
              <a:rPr lang="en-US" sz="200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· h + a</a:t>
            </a:r>
            <a:r>
              <a:rPr lang="en-US" sz="2000" baseline="-2500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2</a:t>
            </a:r>
            <a:r>
              <a:rPr lang="en-US" sz="200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· h + a</a:t>
            </a:r>
            <a:r>
              <a:rPr lang="en-US" sz="2000" baseline="-2500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3</a:t>
            </a:r>
            <a:r>
              <a:rPr lang="en-US" sz="200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· h + … a</a:t>
            </a:r>
            <a:r>
              <a:rPr lang="en-US" sz="2000" baseline="-2500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n</a:t>
            </a:r>
            <a:r>
              <a:rPr lang="en-US" sz="200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· h =</a:t>
            </a:r>
            <a:endParaRPr lang="ru-RU" sz="2000">
              <a:solidFill>
                <a:prstClr val="black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2" name="Прямоугольник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2" y="3918407"/>
            <a:ext cx="3399392" cy="913669"/>
          </a:xfrm>
          <a:prstGeom prst="rect">
            <a:avLst/>
          </a:prstGeom>
          <a:blipFill rotWithShape="1">
            <a:blip r:embed="rId3"/>
            <a:stretch>
              <a:fillRect l="-717" t="-5357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  <p:sp>
        <p:nvSpPr>
          <p:cNvPr id="7177" name="TextBox 12"/>
          <p:cNvSpPr txBox="1">
            <a:spLocks noChangeArrowheads="1"/>
          </p:cNvSpPr>
          <p:nvPr/>
        </p:nvSpPr>
        <p:spPr bwMode="auto">
          <a:xfrm>
            <a:off x="2484438" y="3716866"/>
            <a:ext cx="311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h</a:t>
            </a:r>
            <a:endParaRPr lang="ru-RU">
              <a:solidFill>
                <a:prstClr val="black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1238250" y="5786967"/>
            <a:ext cx="381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</a:t>
            </a:r>
            <a:r>
              <a:rPr lang="en-US" baseline="-2500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</a:t>
            </a:r>
            <a:endParaRPr lang="ru-RU">
              <a:solidFill>
                <a:prstClr val="black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7179" name="TextBox 14"/>
          <p:cNvSpPr txBox="1">
            <a:spLocks noChangeArrowheads="1"/>
          </p:cNvSpPr>
          <p:nvPr/>
        </p:nvSpPr>
        <p:spPr bwMode="auto">
          <a:xfrm>
            <a:off x="2181225" y="5539319"/>
            <a:ext cx="381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</a:t>
            </a:r>
            <a:r>
              <a:rPr lang="en-US" baseline="-2500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2</a:t>
            </a:r>
            <a:endParaRPr lang="ru-RU">
              <a:solidFill>
                <a:prstClr val="black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cxnSp>
        <p:nvCxnSpPr>
          <p:cNvPr id="17" name="Прямая соединительная линия 16"/>
          <p:cNvCxnSpPr>
            <a:stCxn id="7" idx="3"/>
            <a:endCxn id="8" idx="2"/>
          </p:cNvCxnSpPr>
          <p:nvPr/>
        </p:nvCxnSpPr>
        <p:spPr>
          <a:xfrm flipV="1">
            <a:off x="912813" y="5376338"/>
            <a:ext cx="1465262" cy="19261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1514475" y="4927600"/>
            <a:ext cx="381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</a:t>
            </a:r>
            <a:r>
              <a:rPr lang="en-US" baseline="-2500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3</a:t>
            </a:r>
            <a:endParaRPr lang="ru-RU">
              <a:solidFill>
                <a:prstClr val="black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9" name="Прямоугольник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44712" y="4897925"/>
            <a:ext cx="2761012" cy="697627"/>
          </a:xfrm>
          <a:prstGeom prst="rect">
            <a:avLst/>
          </a:prstGeom>
          <a:blipFill rotWithShape="1">
            <a:blip r:embed="rId4"/>
            <a:stretch>
              <a:fillRect t="-8889" r="-3057" b="-27778"/>
            </a:stretch>
          </a:blipFill>
          <a:ln w="28575">
            <a:solidFill>
              <a:srgbClr val="FF0000"/>
            </a:solidFill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  <p:cxnSp>
        <p:nvCxnSpPr>
          <p:cNvPr id="21" name="Прямая соединительная линия 20"/>
          <p:cNvCxnSpPr>
            <a:stCxn id="8" idx="2"/>
            <a:endCxn id="7" idx="2"/>
          </p:cNvCxnSpPr>
          <p:nvPr/>
        </p:nvCxnSpPr>
        <p:spPr>
          <a:xfrm flipH="1">
            <a:off x="2052642" y="5376335"/>
            <a:ext cx="325437" cy="58208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8" idx="1"/>
            <a:endCxn id="8" idx="2"/>
          </p:cNvCxnSpPr>
          <p:nvPr/>
        </p:nvCxnSpPr>
        <p:spPr>
          <a:xfrm>
            <a:off x="2378075" y="2868087"/>
            <a:ext cx="0" cy="25082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629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493</TotalTime>
  <Words>351</Words>
  <Application>Microsoft Office PowerPoint</Application>
  <PresentationFormat>Экран (4:3)</PresentationFormat>
  <Paragraphs>43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Georgia</vt:lpstr>
      <vt:lpstr>Times New Roman</vt:lpstr>
      <vt:lpstr>Trebuchet MS</vt:lpstr>
      <vt:lpstr>Wingdings</vt:lpstr>
      <vt:lpstr>Wingdings 2</vt:lpstr>
      <vt:lpstr>Городская</vt:lpstr>
      <vt:lpstr>Понятие многогранника. Призма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многогранника. Призма</dc:title>
  <dc:creator>Кузя</dc:creator>
  <cp:lastModifiedBy>Олеся</cp:lastModifiedBy>
  <cp:revision>60</cp:revision>
  <dcterms:created xsi:type="dcterms:W3CDTF">2014-04-09T11:55:54Z</dcterms:created>
  <dcterms:modified xsi:type="dcterms:W3CDTF">2024-01-14T10:29:44Z</dcterms:modified>
</cp:coreProperties>
</file>